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7"/>
  </p:notesMasterIdLst>
  <p:sldIdLst>
    <p:sldId id="300" r:id="rId2"/>
    <p:sldId id="307" r:id="rId3"/>
    <p:sldId id="301" r:id="rId4"/>
    <p:sldId id="260" r:id="rId5"/>
    <p:sldId id="302" r:id="rId6"/>
    <p:sldId id="266" r:id="rId7"/>
    <p:sldId id="263" r:id="rId8"/>
    <p:sldId id="265" r:id="rId9"/>
    <p:sldId id="270" r:id="rId10"/>
    <p:sldId id="292" r:id="rId11"/>
    <p:sldId id="274" r:id="rId12"/>
    <p:sldId id="279" r:id="rId13"/>
    <p:sldId id="284" r:id="rId14"/>
    <p:sldId id="267" r:id="rId15"/>
    <p:sldId id="285" r:id="rId16"/>
    <p:sldId id="271" r:id="rId17"/>
    <p:sldId id="293" r:id="rId18"/>
    <p:sldId id="281" r:id="rId19"/>
    <p:sldId id="269" r:id="rId20"/>
    <p:sldId id="275" r:id="rId21"/>
    <p:sldId id="303" r:id="rId22"/>
    <p:sldId id="306" r:id="rId23"/>
    <p:sldId id="308" r:id="rId24"/>
    <p:sldId id="282" r:id="rId25"/>
    <p:sldId id="28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CC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33" autoAdjust="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081FB-09D2-4D25-8864-584A409F9908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21564-8B63-488A-BE89-DC548B60F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811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21564-8B63-488A-BE89-DC548B60F4F1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807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21564-8B63-488A-BE89-DC548B60F4F1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143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664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765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322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8846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173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2737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365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139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377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94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113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934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732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584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20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073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742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54B469-F493-41EC-94F9-E2F34DA040D7}" type="datetimeFigureOut">
              <a:rPr lang="ru-RU" smtClean="0"/>
              <a:t>18.02.2023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012F125-BA76-4F59-A03E-05AB4AAC5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4493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4033"/>
            <a:ext cx="11355092" cy="739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7400" y="1333238"/>
            <a:ext cx="43370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9344" y="3054097"/>
            <a:ext cx="4389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216" y="1645920"/>
            <a:ext cx="39430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8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5934" y="1484436"/>
            <a:ext cx="3207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0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0296" y="3105835"/>
            <a:ext cx="3302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94102" y="535710"/>
            <a:ext cx="398844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Зональный тур Республиканского конкурса </a:t>
            </a:r>
            <a:r>
              <a:rPr lang="ru-RU" sz="2800" b="1" i="1" dirty="0">
                <a:solidFill>
                  <a:srgbClr val="9966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профессионального мастерства </a:t>
            </a:r>
            <a:br>
              <a:rPr lang="ru-RU" sz="2800" b="1" i="1" dirty="0">
                <a:solidFill>
                  <a:srgbClr val="9966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9966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работников сферы воспитания и дополнительного образования </a:t>
            </a:r>
            <a:endParaRPr lang="ru-RU" sz="2000" i="1" dirty="0">
              <a:solidFill>
                <a:srgbClr val="996633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>
                <a:solidFill>
                  <a:srgbClr val="9966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«Воспитать человека»</a:t>
            </a:r>
            <a:endParaRPr lang="ru-RU" sz="2000" i="1" dirty="0">
              <a:solidFill>
                <a:srgbClr val="9966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43016" y="1801091"/>
            <a:ext cx="412302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>
                <a:solidFill>
                  <a:srgbClr val="9966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«Управление воспитательным процессом</a:t>
            </a:r>
            <a:r>
              <a:rPr lang="ru-RU" sz="36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600" b="1" i="1" dirty="0">
              <a:solidFill>
                <a:srgbClr val="9966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299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1" y="0"/>
            <a:ext cx="10523785" cy="62755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13527" y="1033272"/>
            <a:ext cx="783243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Работа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 школе эмоциональна. </a:t>
            </a:r>
            <a:endParaRPr lang="ru-RU" sz="24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Трудно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всегда сдерживать себя. Но положение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обязывает… </a:t>
            </a:r>
            <a:endParaRPr lang="ru-RU" sz="24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Надо помнить, что подчиненный – это не менее,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а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возможно, и более достойный человек. Не надо ни с кем соревноваться в значимости, соревноваться можно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только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 таких  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человеческих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качествах, 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как любовь, верность, чувство правды и чувство сопричастности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к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тому, что происходит 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вокруг</a:t>
            </a:r>
            <a:endParaRPr lang="ru-RU" sz="24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b="1" dirty="0">
              <a:solidFill>
                <a:srgbClr val="00B050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142236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0"/>
            <a:ext cx="11286835" cy="62755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53309" y="505839"/>
            <a:ext cx="429457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0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не помню, в какой момент я поняла, что готова работать на этой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должности.</a:t>
            </a:r>
            <a:endParaRPr lang="ru-RU" sz="20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«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Это невозможно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!»-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сказала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мне Причина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.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«Это безрассудство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!»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- заметил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опыт. </a:t>
            </a:r>
            <a:endParaRPr lang="ru-RU" sz="20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«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Это бесполезно!» -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отрезала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Гордость. «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Попробуй…»-шепнула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Мечта. </a:t>
            </a:r>
            <a:endParaRPr lang="ru-RU" sz="20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 сказала себе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: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Выход один – надо пробовать.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Не бойся превратностей судьбы: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возможно, ты сама удивишься тому, на что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способна…</a:t>
            </a:r>
            <a:endParaRPr lang="ru-RU" sz="20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7881" y="680936"/>
            <a:ext cx="455386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9522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Приказ подписан , </a:t>
            </a:r>
          </a:p>
          <a:p>
            <a:pPr lvl="0" indent="49522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портфель я получила,</a:t>
            </a:r>
          </a:p>
          <a:p>
            <a:pPr lvl="0" indent="49522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Но что же дальше?</a:t>
            </a:r>
            <a:endParaRPr lang="ru-RU" sz="2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indent="49522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Как мне быть?</a:t>
            </a:r>
            <a:endParaRPr lang="ru-RU" sz="2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indent="49522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Образовательным процессом</a:t>
            </a:r>
            <a:endParaRPr lang="ru-RU" sz="2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indent="49522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Непросто так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руководить!</a:t>
            </a:r>
            <a:endParaRPr lang="ru-RU" sz="22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indent="49522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Направить, побудить, заставить,               </a:t>
            </a:r>
          </a:p>
          <a:p>
            <a:pPr lvl="0" indent="49522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Помочь, нет, лучше показать</a:t>
            </a:r>
            <a:endParaRPr lang="ru-RU" sz="22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indent="49522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собственным своим примером</a:t>
            </a:r>
            <a:endParaRPr lang="ru-RU" sz="2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indent="49522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Сердца и души зажигать!</a:t>
            </a:r>
          </a:p>
          <a:p>
            <a:pPr lvl="0" indent="49522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2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indent="49522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i="1" dirty="0">
              <a:solidFill>
                <a:srgbClr val="00B050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584962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7" y="267854"/>
            <a:ext cx="11480800" cy="64987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1477816" y="1188488"/>
            <a:ext cx="448869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                       Я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-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лидер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Это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признание определенных моих заслуг, и творческий аванс,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поскольку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без моего участия в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общественной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жизни, без организации системы самоуправления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 школьном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коллективе невозможно реализовать 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интересы и потребности моих товарищей. Поэтому девизом всей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моей команды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являются слова:</a:t>
            </a: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0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"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ШКОЛА - ДЛЯ ШКОЛЬНИКОВ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!»</a:t>
            </a: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25309" y="1496291"/>
            <a:ext cx="383309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Являясь лидером я никогда не забываю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о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трёх китах лидерской деятельности. </a:t>
            </a:r>
            <a:endParaRPr lang="ru-RU" sz="20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Это: планирование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координация работы совместно с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администрацией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классными руководителями;</a:t>
            </a:r>
          </a:p>
          <a:p>
            <a:pPr lvl="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организация мероприятий, дел на уровне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школы; управление </a:t>
            </a:r>
          </a:p>
          <a:p>
            <a:pPr lvl="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контроль</a:t>
            </a:r>
            <a:endParaRPr lang="ru-RU" sz="20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5909867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70" y="-229304"/>
            <a:ext cx="1084349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95418" y="1033272"/>
            <a:ext cx="79525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Мои старания не проходят даром.</a:t>
            </a:r>
          </a:p>
          <a:p>
            <a:pPr lvl="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Создав такую систему работы с кадрами, я добилась следующих результатов: </a:t>
            </a:r>
          </a:p>
          <a:p>
            <a:pPr lvl="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работающая, отлаженная система наставничества;</a:t>
            </a:r>
          </a:p>
          <a:p>
            <a:pPr lvl="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постоянное участие моих педагогов в конкурсных мероприятиях; </a:t>
            </a:r>
          </a:p>
          <a:p>
            <a:pPr lvl="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постоянное повышение квалификации педагогами; </a:t>
            </a:r>
          </a:p>
          <a:p>
            <a:pPr lvl="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качественное выступление учащихся на конкурсах</a:t>
            </a:r>
          </a:p>
          <a:p>
            <a:pPr lvl="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различного уровня; </a:t>
            </a:r>
          </a:p>
          <a:p>
            <a:pPr lvl="0" algn="ctr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слаженный коллектив, которым легко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управлять</a:t>
            </a:r>
            <a:endParaRPr lang="ru-RU" sz="24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dirty="0">
              <a:solidFill>
                <a:srgbClr val="996633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78408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1" y="0"/>
            <a:ext cx="10568674" cy="62755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30357" y="830571"/>
            <a:ext cx="692609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Ну да, никто не идеален! </a:t>
            </a:r>
            <a:endParaRPr lang="ru-RU" sz="32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</a:t>
            </a:r>
            <a:r>
              <a:rPr lang="ru-RU" sz="3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 - не исключенье! </a:t>
            </a:r>
            <a:r>
              <a:rPr lang="ru-RU" sz="3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-</a:t>
            </a:r>
            <a:endParaRPr lang="ru-RU" sz="32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Люблю с утра поспать, а на ночь съесть печенье</a:t>
            </a: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еще конфетку скушать и пропустить зарядку!</a:t>
            </a: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Но я над собой работаю, и будет все в </a:t>
            </a:r>
            <a:r>
              <a:rPr lang="ru-RU" sz="3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порядке!</a:t>
            </a:r>
            <a:endParaRPr lang="ru-RU" sz="3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256397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82" y="-220069"/>
            <a:ext cx="11453091" cy="699032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5127" y="-356651"/>
            <a:ext cx="896467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1" dirty="0" smtClean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               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1" dirty="0">
              <a:solidFill>
                <a:srgbClr val="00B050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1" dirty="0" smtClean="0">
              <a:solidFill>
                <a:srgbClr val="00B050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                 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</a:t>
            </a:r>
            <a:r>
              <a:rPr lang="ru-RU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                               Но </a:t>
            </a: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к себе я предъявляю высокие требования</a:t>
            </a:r>
          </a:p>
          <a:p>
            <a:pPr marL="342900" lvl="0" indent="-342900" defTabSz="1007943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marL="342900" lvl="0" indent="-342900" defTabSz="1007943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Первое, я никогда не даю задание или поручение, не поняв, что нужно от ученика, классного руководителя. </a:t>
            </a:r>
          </a:p>
          <a:p>
            <a:pPr marL="342900" lvl="0" indent="-342900" defTabSz="1007943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Свои поручения формулирую максимально чётко и понятно, стремлюсь, если это возможно, разделить ответственность между несколькими педагогами. </a:t>
            </a:r>
          </a:p>
          <a:p>
            <a:pPr marL="342900" lvl="0" indent="-342900" defTabSz="1007943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Второе, не загружаю классных руководителей массой ненужных отчётов. </a:t>
            </a:r>
          </a:p>
          <a:p>
            <a:pPr marL="342900" lvl="0" indent="-342900" defTabSz="1007943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Мы разработали и приняли на уровне школы локальные акты, требования которых понятны каждому и  работаем в соответствии с ними. </a:t>
            </a:r>
          </a:p>
          <a:p>
            <a:pPr marL="342900" lvl="0" indent="-342900" defTabSz="1007943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Третье, всегда иду навстречу педагогам</a:t>
            </a:r>
            <a:r>
              <a:rPr lang="ru-RU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, решаю </a:t>
            </a: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конфликтные ситуации не с позиции силы, а при помощи компромисса, советуюсь с администрацией.</a:t>
            </a:r>
          </a:p>
          <a:p>
            <a:pPr marL="342900" lvl="0" indent="-342900" defTabSz="1007943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Всегда стараюсь читать классические произведения, самосовершенствоваться в профессии посредством курсовой подготовки и самоподготовки.</a:t>
            </a:r>
          </a:p>
          <a:p>
            <a:pPr marL="342900" lvl="0" indent="-342900" defTabSz="1007943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Выезжаю в другие школы для того, чтобы перенять лучшие практики.</a:t>
            </a:r>
          </a:p>
          <a:p>
            <a:pPr marL="342900" lvl="0" indent="-342900" defTabSz="1007943" hangingPunct="0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Сейчас я полностью довольна собой, отношениями между обучающимися и работой коллектива. </a:t>
            </a:r>
          </a:p>
          <a:p>
            <a:pPr marL="342900" lvl="0" indent="-342900" defTabSz="1007943" hangingPunct="0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Считаю, что мне есть ещё над чем поработать, но если мы будем совместно решать поставленные задачи в обучении и воспитании детей, то у меня всё получится!</a:t>
            </a:r>
          </a:p>
        </p:txBody>
      </p:sp>
    </p:spTree>
    <p:extLst>
      <p:ext uri="{BB962C8B-B14F-4D97-AF65-F5344CB8AC3E}">
        <p14:creationId xmlns:p14="http://schemas.microsoft.com/office/powerpoint/2010/main" val="1991162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57" y="120073"/>
            <a:ext cx="11416144" cy="62755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9345" y="1033272"/>
            <a:ext cx="44939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  Я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та, которую зовут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 успешной </a:t>
            </a:r>
            <a:endParaRPr lang="ru-RU" sz="24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Трудолюбивой, пунктуальной </a:t>
            </a:r>
            <a:endParaRPr lang="ru-RU" sz="24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прилежной</a:t>
            </a: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Моих заслуг,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побед</a:t>
            </a: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не перечесть.</a:t>
            </a: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 газетах публикации, </a:t>
            </a:r>
            <a:endParaRPr lang="ru-RU" sz="24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конечно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,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есть.</a:t>
            </a:r>
            <a:endParaRPr lang="ru-RU" sz="24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Сертификатов, грамот </a:t>
            </a:r>
            <a:endParaRPr lang="ru-RU" sz="24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полон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дом,</a:t>
            </a: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За каждое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участие - диплом</a:t>
            </a:r>
            <a:endParaRPr lang="ru-RU" sz="24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8" r="5251"/>
          <a:stretch/>
        </p:blipFill>
        <p:spPr>
          <a:xfrm rot="10800000">
            <a:off x="6040580" y="1403925"/>
            <a:ext cx="4396509" cy="30941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08121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" y="-18473"/>
            <a:ext cx="11499273" cy="67231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975" y="710120"/>
            <a:ext cx="43093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  </a:t>
            </a:r>
            <a:endParaRPr lang="ru-RU" sz="2400" b="1" dirty="0">
              <a:solidFill>
                <a:srgbClr val="00B050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29" y="1527047"/>
            <a:ext cx="4400635" cy="38701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1527047"/>
            <a:ext cx="4346881" cy="38701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173279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69" y="0"/>
            <a:ext cx="1052378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50836" y="868218"/>
            <a:ext cx="74168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            </a:t>
            </a:r>
            <a:r>
              <a:rPr lang="ru-RU" sz="26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О </a:t>
            </a:r>
            <a:r>
              <a:rPr lang="ru-RU" sz="26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чем я думаю каждое утро? </a:t>
            </a:r>
            <a:endParaRPr lang="ru-RU" sz="26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6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Непро­стой </a:t>
            </a:r>
            <a:r>
              <a:rPr lang="ru-RU" sz="26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вопрос, но простой ответ: </a:t>
            </a:r>
            <a:endParaRPr lang="ru-RU" sz="26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6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Чтобы </a:t>
            </a:r>
            <a:r>
              <a:rPr lang="ru-RU" sz="26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утро началось с доброго звонка"! </a:t>
            </a:r>
            <a:endParaRPr lang="ru-RU" sz="26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6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                      О </a:t>
            </a:r>
            <a:r>
              <a:rPr lang="ru-RU" sz="26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чем я мечтаю</a:t>
            </a:r>
            <a:r>
              <a:rPr lang="ru-RU" sz="26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?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6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ru-RU" sz="26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Я мечтаю сделать нашу школу интересной, очень своеобраз­ной, непохожей на другие школы. Да, это трудно. И не всегда все зависит от меня. </a:t>
            </a:r>
            <a:r>
              <a:rPr lang="ru-RU" sz="26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К сожалению.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6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ru-RU" sz="26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Но я знаю, что все победы начинаются с победы над самим собою. </a:t>
            </a:r>
            <a:endParaRPr lang="ru-RU" sz="26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6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         И </a:t>
            </a:r>
            <a:r>
              <a:rPr lang="ru-RU" sz="26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это </a:t>
            </a:r>
            <a:r>
              <a:rPr lang="ru-RU" sz="26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называется преодолением</a:t>
            </a:r>
            <a:r>
              <a:rPr lang="ru-RU" sz="2400" dirty="0">
                <a:solidFill>
                  <a:srgbClr val="0070C0"/>
                </a:solidFill>
                <a:latin typeface="Times New Roman" pitchFamily="18"/>
                <a:cs typeface="Times New Roman" pitchFamily="18"/>
              </a:rPr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5456" y="3244334"/>
            <a:ext cx="27389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????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97382" y="3244334"/>
            <a:ext cx="2959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</a:t>
            </a:r>
          </a:p>
        </p:txBody>
      </p:sp>
    </p:spTree>
    <p:extLst>
      <p:ext uri="{BB962C8B-B14F-4D97-AF65-F5344CB8AC3E}">
        <p14:creationId xmlns:p14="http://schemas.microsoft.com/office/powerpoint/2010/main" val="3575405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63" y="1"/>
            <a:ext cx="1165629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2182" y="591128"/>
            <a:ext cx="7210588" cy="5761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 вся в делах с утра до ночи!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А ночью тоже, между прочим,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 часто не могу уснуть,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Сама  советуюсь с собою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Как окрылить детей мечтою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повести в нелёгкий путь?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Чтобы они, в меня поверив,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 мир распахнули настежь двери,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Исследовать его могли,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Чтоб что-то новое открыли,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Что бы смеялись и дружили,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Чтоб развивались и росли!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Ведь стоит лишь помочь немножко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сердце  в крохотных ладошках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Ребёнок сам протянет мне!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 всех люблю их очень-очень.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Они мне платят между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прочим</a:t>
            </a:r>
            <a:endParaRPr lang="ru-RU" sz="20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Любовью трепетной вдвойне!</a:t>
            </a:r>
            <a:endParaRPr lang="ru-RU" sz="20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7" r="13960" b="8051"/>
          <a:stretch/>
        </p:blipFill>
        <p:spPr>
          <a:xfrm>
            <a:off x="1916937" y="1199040"/>
            <a:ext cx="3449390" cy="45997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01652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18" y="-132368"/>
            <a:ext cx="11355092" cy="739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7400" y="1333238"/>
            <a:ext cx="43370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9344" y="3054097"/>
            <a:ext cx="4389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216" y="1645920"/>
            <a:ext cx="39430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8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5934" y="1484436"/>
            <a:ext cx="3207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0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40296" y="3105835"/>
            <a:ext cx="3302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64872" y="1884546"/>
            <a:ext cx="5726546" cy="3444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 ДЕНЬ ИЗ ЖИЗНИ ЗАМЕСТИТЕЛЯ ДИРЕКТОРА ПО ВОСПИТАТЕЛЬНОЙ РАБОТЕ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ОБЫЧНОЙ СЕЛЬСКОЙ ШКОЛЫ</a:t>
            </a:r>
            <a:endParaRPr lang="ru-RU" sz="3200" i="1" dirty="0">
              <a:solidFill>
                <a:srgbClr val="9966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13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" y="68838"/>
            <a:ext cx="1213658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584" y="1033272"/>
            <a:ext cx="3684682" cy="26447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2" t="11631" r="16028" b="49832"/>
          <a:stretch/>
        </p:blipFill>
        <p:spPr>
          <a:xfrm rot="5400000">
            <a:off x="5179878" y="1504433"/>
            <a:ext cx="2839005" cy="15609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44" y="3953164"/>
            <a:ext cx="3637297" cy="25307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l="6864" t="6836" r="-3085" b="7024"/>
          <a:stretch/>
        </p:blipFill>
        <p:spPr>
          <a:xfrm>
            <a:off x="7644495" y="1033272"/>
            <a:ext cx="2968087" cy="23749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/>
          <a:srcRect l="5806" t="21345" r="8284" b="5243"/>
          <a:stretch/>
        </p:blipFill>
        <p:spPr>
          <a:xfrm>
            <a:off x="7644496" y="3651823"/>
            <a:ext cx="3670050" cy="24718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624" y="3791659"/>
            <a:ext cx="2147890" cy="24821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31970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55" y="-101601"/>
            <a:ext cx="11342253" cy="70381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0" b="14570"/>
          <a:stretch/>
        </p:blipFill>
        <p:spPr>
          <a:xfrm>
            <a:off x="1773381" y="753697"/>
            <a:ext cx="3095203" cy="24844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209" r="18947" b="-3520"/>
          <a:stretch/>
        </p:blipFill>
        <p:spPr>
          <a:xfrm>
            <a:off x="4868585" y="471055"/>
            <a:ext cx="2312205" cy="29676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7" t="15564" r="12500"/>
          <a:stretch/>
        </p:blipFill>
        <p:spPr>
          <a:xfrm>
            <a:off x="7286018" y="333888"/>
            <a:ext cx="3326564" cy="26216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6" t="14889" r="17500" b="9258"/>
          <a:stretch/>
        </p:blipFill>
        <p:spPr>
          <a:xfrm>
            <a:off x="1347194" y="3475507"/>
            <a:ext cx="3337862" cy="2943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056" y="3475507"/>
            <a:ext cx="3375498" cy="27958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8" t="10533" r="15720"/>
          <a:stretch/>
        </p:blipFill>
        <p:spPr>
          <a:xfrm>
            <a:off x="8134581" y="3566481"/>
            <a:ext cx="2635019" cy="2759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7" t="1484" r="24560"/>
          <a:stretch/>
        </p:blipFill>
        <p:spPr>
          <a:xfrm>
            <a:off x="6955333" y="1659714"/>
            <a:ext cx="2420897" cy="20845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823873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99" y="0"/>
            <a:ext cx="10991273" cy="66594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763" y="2583357"/>
            <a:ext cx="2884710" cy="32223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197" y="672885"/>
            <a:ext cx="2743301" cy="33356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840" y="2583357"/>
            <a:ext cx="2720279" cy="33705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101636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99" y="0"/>
            <a:ext cx="10991273" cy="66594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18182" y="323274"/>
            <a:ext cx="618836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 работе помогает мне семья.</a:t>
            </a: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Семья - это,  сын, внуки, дочурка и зять.</a:t>
            </a: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 возвращаюсь вновь туда и вновь,</a:t>
            </a: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Яростной, доброй, нежной а иногда,</a:t>
            </a: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Злой  и  даже еле живой.</a:t>
            </a: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Проблемы вместе мы жизни решаем,</a:t>
            </a: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Семейные праздники все, Поверьте.</a:t>
            </a: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отмечаем, из опыта знаю, семья-</a:t>
            </a:r>
          </a:p>
          <a:p>
            <a:pPr lvl="0" defTabSz="1007943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Моя опора и тыл, поддержка моя.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409" y="2978044"/>
            <a:ext cx="3134092" cy="33356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94" y="3116159"/>
            <a:ext cx="2743301" cy="33356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388" y="2908597"/>
            <a:ext cx="2720279" cy="33705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26947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28" y="-260017"/>
            <a:ext cx="1052378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56431" y="1331805"/>
            <a:ext cx="40309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Вот </a:t>
            </a:r>
            <a: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портрет мой и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закончен.</a:t>
            </a:r>
            <a: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Все о личности своей</a:t>
            </a:r>
            <a:b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Я сегодня рассказала</a:t>
            </a:r>
            <a:b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Здесь в кругу своих друзей.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        Ничего </a:t>
            </a:r>
            <a: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не утаила</a:t>
            </a:r>
            <a:b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       Откровенною </a:t>
            </a:r>
            <a: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была</a:t>
            </a:r>
            <a:b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    И </a:t>
            </a:r>
            <a: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желаю, чтоб победа</a:t>
            </a:r>
            <a:b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  Здесь </a:t>
            </a:r>
            <a:r>
              <a:rPr lang="ru-RU" sz="2400" b="1" i="1" dirty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достойного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anose="02020603050405020304" pitchFamily="18" charset="0"/>
                <a:ea typeface="Times New Roman" pitchFamily="18"/>
                <a:cs typeface="Times New Roman" panose="02020603050405020304" pitchFamily="18" charset="0"/>
              </a:rPr>
              <a:t>нашла</a:t>
            </a:r>
            <a:endParaRPr lang="ru-RU" sz="2400" b="1" i="1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95"/>
          <a:stretch/>
        </p:blipFill>
        <p:spPr>
          <a:xfrm>
            <a:off x="1958109" y="1117600"/>
            <a:ext cx="3021326" cy="38238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43807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09" y="350982"/>
            <a:ext cx="11055927" cy="626847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29127" y="3244334"/>
            <a:ext cx="333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5" name="Прямоугольник 4"/>
          <p:cNvSpPr/>
          <p:nvPr/>
        </p:nvSpPr>
        <p:spPr>
          <a:xfrm rot="20165694">
            <a:off x="2845786" y="2690920"/>
            <a:ext cx="73949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200" b="1" i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200" b="1" i="1" dirty="0" smtClean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7620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34" y="-267855"/>
            <a:ext cx="11355092" cy="73997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7400" y="1333238"/>
            <a:ext cx="43370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9344" y="3054097"/>
            <a:ext cx="4389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200" b="1" i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53018" y="985188"/>
            <a:ext cx="39902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ЭНЖЕ 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ЗИННУРОВНА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ГАНИЕВА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09344" y="985188"/>
            <a:ext cx="453283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МУНИЦИПАЛЬНОЕ ОБЩЕОБРАЗОВАТЕЛЬНОЕ УЧЕРЕЖДЕНИЕ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«ЧЕРЕМШАНСКАЯ СРЕДНЯЯ ОБЩЕОБРАЗОВАТЕЛЬНАЯ ШКОЛА №2 ИМЕНИ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СЕМЁНА АРХИПОВИЧА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ЛАРИОНОВА»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ЧЕРЕМШАНСКОГО МУНИЦИПАЛЬНОГО РАЙОНА 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РЕСПУБЛИКИ ТАТАРСТАН</a:t>
            </a:r>
            <a:endParaRPr lang="ru-RU" sz="24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94433" y="3105835"/>
            <a:ext cx="41996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ЗАМЕСТИТЕЛЬ ДИРЕКТОРА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ПО ВОСПИТАТЕЛЬНОЙ РАБОТЕ</a:t>
            </a:r>
          </a:p>
        </p:txBody>
      </p:sp>
    </p:spTree>
    <p:extLst>
      <p:ext uri="{BB962C8B-B14F-4D97-AF65-F5344CB8AC3E}">
        <p14:creationId xmlns:p14="http://schemas.microsoft.com/office/powerpoint/2010/main" val="1056386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53" y="53804"/>
            <a:ext cx="11120582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11928" y="1645920"/>
            <a:ext cx="38885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Должность заместителя директора -</a:t>
            </a:r>
            <a:endParaRPr lang="ru-RU" sz="3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труд непростой…</a:t>
            </a:r>
            <a:br>
              <a:rPr lang="ru-RU" sz="3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</a:br>
            <a:r>
              <a:rPr lang="ru-RU" sz="3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Не каждый </a:t>
            </a:r>
            <a:r>
              <a:rPr lang="ru-RU" sz="32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привыкнет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ru-RU" sz="3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к работе такой…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34544" y="692727"/>
            <a:ext cx="4027055" cy="6219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Здравствуйте!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Приветствует вас идеальная женщина. С этим смелым заявлением вы можете не согласиться, но факт остается фактом, </a:t>
            </a:r>
            <a:endParaRPr lang="ru-RU" sz="24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и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сегодня я это докажу. </a:t>
            </a:r>
            <a:endParaRPr lang="ru-RU" sz="24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Меня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не назовешь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робкой, стеснительной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, глупой. </a:t>
            </a:r>
            <a:endParaRPr lang="ru-RU" sz="24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Я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всегда иду вперед, иногда спотыкаюсь и даже падаю, </a:t>
            </a:r>
            <a:endParaRPr lang="ru-RU" sz="24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но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корона моя не спадает, </a:t>
            </a:r>
            <a:endParaRPr lang="ru-RU" sz="24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я 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встаю </a:t>
            </a:r>
            <a:r>
              <a:rPr lang="ru-RU" sz="24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и двигаюсь </a:t>
            </a:r>
            <a:r>
              <a:rPr lang="ru-RU" sz="24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дальше…</a:t>
            </a: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918202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07" y="-18288"/>
            <a:ext cx="10849893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636" y="916188"/>
            <a:ext cx="3029619" cy="49890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блако 3"/>
          <p:cNvSpPr/>
          <p:nvPr/>
        </p:nvSpPr>
        <p:spPr>
          <a:xfrm>
            <a:off x="5624945" y="831274"/>
            <a:ext cx="5412510" cy="477605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200"/>
              <a:gd name="f7" fmla="+- 0 0 11429249"/>
              <a:gd name="f8" fmla="+- 0 0 8646143"/>
              <a:gd name="f9" fmla="+- 0 0 8748475"/>
              <a:gd name="f10" fmla="+- 0 0 7859163"/>
              <a:gd name="f11" fmla="+- 0 0 4722533"/>
              <a:gd name="f12" fmla="+- 0 0 2776035"/>
              <a:gd name="f13" fmla="+- 0 0 16496525"/>
              <a:gd name="f14" fmla="+- 0 0 14809710"/>
              <a:gd name="f15" fmla="+- 0 0 4217541"/>
              <a:gd name="f16" fmla="+- 0 0 824660"/>
              <a:gd name="f17" fmla="+- 0 0 8950887"/>
              <a:gd name="f18" fmla="+- 0 0 9809656"/>
              <a:gd name="f19" fmla="+- 0 0 4002417"/>
              <a:gd name="f20" fmla="val 3900"/>
              <a:gd name="f21" fmla="val 14370"/>
              <a:gd name="f22" fmla="val 6753"/>
              <a:gd name="f23" fmla="val 9190"/>
              <a:gd name="f24" fmla="val 7426832"/>
              <a:gd name="f25" fmla="val 5333"/>
              <a:gd name="f26" fmla="val 7267"/>
              <a:gd name="f27" fmla="val 5396714"/>
              <a:gd name="f28" fmla="val 4365"/>
              <a:gd name="f29" fmla="val 5945"/>
              <a:gd name="f30" fmla="val 5983381"/>
              <a:gd name="f31" fmla="val 4857"/>
              <a:gd name="f32" fmla="val 6595"/>
              <a:gd name="f33" fmla="val 7034504"/>
              <a:gd name="f34" fmla="val 7273"/>
              <a:gd name="f35" fmla="val 6541615"/>
              <a:gd name="f36" fmla="val 6775"/>
              <a:gd name="f37" fmla="val 9220"/>
              <a:gd name="f38" fmla="val 7816140"/>
              <a:gd name="f39" fmla="val 5785"/>
              <a:gd name="f40" fmla="val 7867"/>
              <a:gd name="f41" fmla="val 37501"/>
              <a:gd name="f42" fmla="val 6842000"/>
              <a:gd name="f43" fmla="val 6752"/>
              <a:gd name="f44" fmla="val 9215"/>
              <a:gd name="f45" fmla="val 1347096"/>
              <a:gd name="f46" fmla="val 6910353"/>
              <a:gd name="f47" fmla="val 7720"/>
              <a:gd name="f48" fmla="val 10543"/>
              <a:gd name="f49" fmla="val 3974558"/>
              <a:gd name="f50" fmla="val 4542661"/>
              <a:gd name="f51" fmla="val 4360"/>
              <a:gd name="f52" fmla="val 5918"/>
              <a:gd name="f53" fmla="val 8804134"/>
              <a:gd name="f54" fmla="val 4345"/>
              <a:gd name="f55" fmla="val 9151131"/>
              <a:gd name="f56" fmla="val 4693"/>
              <a:gd name="f57" fmla="val 26177"/>
              <a:gd name="f58" fmla="val 5204520"/>
              <a:gd name="f59" fmla="val 1585770"/>
              <a:gd name="f60" fmla="val 6928"/>
              <a:gd name="f61" fmla="val 34899"/>
              <a:gd name="f62" fmla="val 4416628"/>
              <a:gd name="f63" fmla="val 686848"/>
              <a:gd name="f64" fmla="val 16478"/>
              <a:gd name="f65" fmla="val 39090"/>
              <a:gd name="f66" fmla="val 8257448"/>
              <a:gd name="f67" fmla="val 844866"/>
              <a:gd name="f68" fmla="val 28827"/>
              <a:gd name="f69" fmla="val 34751"/>
              <a:gd name="f70" fmla="val 387196"/>
              <a:gd name="f71" fmla="val 959901"/>
              <a:gd name="f72" fmla="val 34129"/>
              <a:gd name="f73" fmla="val 22954"/>
              <a:gd name="f74" fmla="val 4255042"/>
              <a:gd name="f75" fmla="val 41798"/>
              <a:gd name="f76" fmla="val 15354"/>
              <a:gd name="f77" fmla="val 1819082"/>
              <a:gd name="f78" fmla="val 1665090"/>
              <a:gd name="f79" fmla="val 38324"/>
              <a:gd name="f80" fmla="val 5426"/>
              <a:gd name="f81" fmla="val 891534"/>
              <a:gd name="f82" fmla="val 29078"/>
              <a:gd name="f83" fmla="val 3952"/>
              <a:gd name="f84" fmla="val 1091722"/>
              <a:gd name="f85" fmla="val 22141"/>
              <a:gd name="f86" fmla="val 4720"/>
              <a:gd name="f87" fmla="val 1061181"/>
              <a:gd name="f88" fmla="val 14000"/>
              <a:gd name="f89" fmla="val 5192"/>
              <a:gd name="f90" fmla="val 739161"/>
              <a:gd name="f91" fmla="val 4127"/>
              <a:gd name="f92" fmla="val 15789"/>
              <a:gd name="f93" fmla="val 9459261"/>
              <a:gd name="f94" fmla="val 711490"/>
              <a:gd name="f95" fmla="+- 0 0 -90"/>
              <a:gd name="f96" fmla="+- 0 0 -180"/>
              <a:gd name="f97" fmla="+- 0 0 -270"/>
              <a:gd name="f98" fmla="+- 0 0 -360"/>
              <a:gd name="f99" fmla="*/ f3 1 43200"/>
              <a:gd name="f100" fmla="*/ f4 1 43200"/>
              <a:gd name="f101" fmla="+- f6 0 f5"/>
              <a:gd name="f102" fmla="*/ f95 f0 1"/>
              <a:gd name="f103" fmla="*/ f96 f0 1"/>
              <a:gd name="f104" fmla="*/ f97 f0 1"/>
              <a:gd name="f105" fmla="*/ f98 f0 1"/>
              <a:gd name="f106" fmla="*/ f101 1 2"/>
              <a:gd name="f107" fmla="*/ f101 1 43200"/>
              <a:gd name="f108" fmla="*/ f101 2977 1"/>
              <a:gd name="f109" fmla="*/ f101 3262 1"/>
              <a:gd name="f110" fmla="*/ f101 17087 1"/>
              <a:gd name="f111" fmla="*/ f101 17337 1"/>
              <a:gd name="f112" fmla="*/ f101 67 1"/>
              <a:gd name="f113" fmla="*/ f101 21577 1"/>
              <a:gd name="f114" fmla="*/ f101 21582 1"/>
              <a:gd name="f115" fmla="*/ f101 1235 1"/>
              <a:gd name="f116" fmla="*/ f102 1 f2"/>
              <a:gd name="f117" fmla="*/ f103 1 f2"/>
              <a:gd name="f118" fmla="*/ f104 1 f2"/>
              <a:gd name="f119" fmla="*/ f105 1 f2"/>
              <a:gd name="f120" fmla="+- f5 f106 0"/>
              <a:gd name="f121" fmla="*/ f108 1 21600"/>
              <a:gd name="f122" fmla="*/ f109 1 21600"/>
              <a:gd name="f123" fmla="*/ f110 1 21600"/>
              <a:gd name="f124" fmla="*/ f111 1 21600"/>
              <a:gd name="f125" fmla="*/ f112 1 21600"/>
              <a:gd name="f126" fmla="*/ f113 1 21600"/>
              <a:gd name="f127" fmla="*/ f114 1 21600"/>
              <a:gd name="f128" fmla="*/ f115 1 21600"/>
              <a:gd name="f129" fmla="+- f116 0 f1"/>
              <a:gd name="f130" fmla="+- f117 0 f1"/>
              <a:gd name="f131" fmla="+- f118 0 f1"/>
              <a:gd name="f132" fmla="+- f119 0 f1"/>
              <a:gd name="f133" fmla="*/ f127 1 f107"/>
              <a:gd name="f134" fmla="*/ f120 1 f107"/>
              <a:gd name="f135" fmla="*/ f126 1 f107"/>
              <a:gd name="f136" fmla="*/ f125 1 f107"/>
              <a:gd name="f137" fmla="*/ f128 1 f107"/>
              <a:gd name="f138" fmla="*/ f121 1 f107"/>
              <a:gd name="f139" fmla="*/ f123 1 f107"/>
              <a:gd name="f140" fmla="*/ f122 1 f107"/>
              <a:gd name="f141" fmla="*/ f124 1 f107"/>
              <a:gd name="f142" fmla="*/ f138 f99 1"/>
              <a:gd name="f143" fmla="*/ f139 f99 1"/>
              <a:gd name="f144" fmla="*/ f141 f100 1"/>
              <a:gd name="f145" fmla="*/ f140 f100 1"/>
              <a:gd name="f146" fmla="*/ f133 f99 1"/>
              <a:gd name="f147" fmla="*/ f134 f100 1"/>
              <a:gd name="f148" fmla="*/ f134 f99 1"/>
              <a:gd name="f149" fmla="*/ f135 f100 1"/>
              <a:gd name="f150" fmla="*/ f136 f99 1"/>
              <a:gd name="f151" fmla="*/ f137 f10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9">
                <a:pos x="f146" y="f147"/>
              </a:cxn>
              <a:cxn ang="f130">
                <a:pos x="f148" y="f149"/>
              </a:cxn>
              <a:cxn ang="f131">
                <a:pos x="f150" y="f147"/>
              </a:cxn>
              <a:cxn ang="f132">
                <a:pos x="f148" y="f151"/>
              </a:cxn>
            </a:cxnLst>
            <a:rect l="f142" t="f145" r="f143" b="f144"/>
            <a:pathLst>
              <a:path w="43200" h="43200">
                <a:moveTo>
                  <a:pt x="f20" y="f21"/>
                </a:moveTo>
                <a:arcTo wR="f22" hR="f23" stAng="f7" swAng="f24"/>
                <a:arcTo wR="f25" hR="f26" stAng="f8" swAng="f27"/>
                <a:arcTo wR="f28" hR="f29" stAng="f9" swAng="f30"/>
                <a:arcTo wR="f31" hR="f32" stAng="f10" swAng="f33"/>
                <a:arcTo wR="f25" hR="f34" stAng="f11" swAng="f35"/>
                <a:arcTo wR="f36" hR="f37" stAng="f12" swAng="f38"/>
                <a:arcTo wR="f39" hR="f40" stAng="f41" swAng="f42"/>
                <a:arcTo wR="f43" hR="f44" stAng="f45" swAng="f46"/>
                <a:arcTo wR="f47" hR="f48" stAng="f49" swAng="f50"/>
                <a:arcTo wR="f51" hR="f52" stAng="f13" swAng="f53"/>
                <a:arcTo wR="f54" hR="f29" stAng="f14" swAng="f55"/>
                <a:close/>
              </a:path>
              <a:path w="43200" h="43200" fill="none">
                <a:moveTo>
                  <a:pt x="f56" y="f57"/>
                </a:moveTo>
                <a:arcTo wR="f54" hR="f29" stAng="f58" swAng="f59"/>
                <a:moveTo>
                  <a:pt x="f60" y="f61"/>
                </a:moveTo>
                <a:arcTo wR="f51" hR="f52" stAng="f62" swAng="f63"/>
                <a:moveTo>
                  <a:pt x="f64" y="f65"/>
                </a:moveTo>
                <a:arcTo wR="f43" hR="f44" stAng="f66" swAng="f67"/>
                <a:moveTo>
                  <a:pt x="f68" y="f69"/>
                </a:moveTo>
                <a:arcTo wR="f43" hR="f44" stAng="f70" swAng="f71"/>
                <a:moveTo>
                  <a:pt x="f72" y="f73"/>
                </a:moveTo>
                <a:arcTo wR="f39" hR="f40" stAng="f15" swAng="f74"/>
                <a:moveTo>
                  <a:pt x="f75" y="f76"/>
                </a:moveTo>
                <a:arcTo wR="f25" hR="f34" stAng="f77" swAng="f78"/>
                <a:moveTo>
                  <a:pt x="f79" y="f80"/>
                </a:moveTo>
                <a:arcTo wR="f31" hR="f32" stAng="f16" swAng="f81"/>
                <a:moveTo>
                  <a:pt x="f82" y="f83"/>
                </a:moveTo>
                <a:arcTo wR="f31" hR="f32" stAng="f17" swAng="f84"/>
                <a:moveTo>
                  <a:pt x="f85" y="f86"/>
                </a:moveTo>
                <a:arcTo wR="f28" hR="f29" stAng="f18" swAng="f87"/>
                <a:moveTo>
                  <a:pt x="f88" y="f89"/>
                </a:moveTo>
                <a:arcTo wR="f22" hR="f23" stAng="f19" swAng="f90"/>
                <a:moveTo>
                  <a:pt x="f91" y="f92"/>
                </a:moveTo>
                <a:arcTo wR="f22" hR="f23" stAng="f93" swAng="f94"/>
              </a:path>
            </a:pathLst>
          </a:custGeom>
          <a:solidFill>
            <a:srgbClr val="FFFFFF"/>
          </a:solidFill>
          <a:ln w="15873" cap="rnd">
            <a:solidFill>
              <a:srgbClr val="9D9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indent="594963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 smtClean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ПОРОЙ  ЛЕНИВА,   </a:t>
            </a:r>
          </a:p>
          <a:p>
            <a:pPr lvl="0" indent="594963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ПОРОЙ ЛУКАВА</a:t>
            </a:r>
          </a:p>
          <a:p>
            <a:pPr lvl="0" indent="594963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ПОРОЙ МЯТЕЖНА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,</a:t>
            </a:r>
          </a:p>
          <a:p>
            <a:pPr lvl="0" indent="594963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ПОРОЙ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СМИРЕННА,</a:t>
            </a:r>
          </a:p>
          <a:p>
            <a:pPr lvl="0" indent="594963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ПОРОЙ ПЕЧАЛЬНА, 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МОЛЧАЛИВА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,</a:t>
            </a:r>
          </a:p>
          <a:p>
            <a:pPr lvl="0" indent="594963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ПОРОЙ СЕРДЕЧНО ГОВОРЛИВА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…</a:t>
            </a:r>
            <a:endParaRPr lang="ru-RU" sz="20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087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04" y="-660314"/>
            <a:ext cx="1052378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82414" y="506528"/>
            <a:ext cx="3874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 smtClean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.</a:t>
            </a:r>
            <a:endParaRPr lang="ru-RU" b="1" dirty="0">
              <a:solidFill>
                <a:srgbClr val="00B050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99104" y="506528"/>
            <a:ext cx="76177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ПУТЬ ПЕДАГОГИЧЕСКИЙ МОЙ ДОЛОГ-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ТРИДЦАТЬ ПЯТЬ, ПРЕДСТАВЛЯЕТЕ, ЛЕТ</a:t>
            </a:r>
            <a:endParaRPr lang="ru-RU" sz="28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8" name="Овал 5"/>
          <p:cNvSpPr/>
          <p:nvPr/>
        </p:nvSpPr>
        <p:spPr>
          <a:xfrm>
            <a:off x="3842426" y="1400138"/>
            <a:ext cx="3798638" cy="167101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C000"/>
          </a:solidFill>
          <a:ln w="15873" cap="rnd">
            <a:solidFill>
              <a:srgbClr val="9D9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1" u="none" strike="noStrike" kern="1200" cap="none" spc="0" baseline="0" dirty="0" smtClean="0">
                <a:solidFill>
                  <a:srgbClr val="996633"/>
                </a:solidFill>
                <a:uFillTx/>
                <a:latin typeface="Times New Roman" pitchFamily="18"/>
                <a:cs typeface="Times New Roman" pitchFamily="18"/>
              </a:rPr>
              <a:t>УЧИТЕЛЬ ТАТАРСКОГО ЯЗЫКА И ЛИТЕРАТУРЫ</a:t>
            </a:r>
            <a:endParaRPr lang="ru-RU" sz="1800" b="1" i="1" u="none" strike="noStrike" kern="1200" cap="none" spc="0" baseline="0" dirty="0">
              <a:solidFill>
                <a:srgbClr val="996633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801368" y="2414489"/>
            <a:ext cx="3679316" cy="126256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00"/>
          </a:solidFill>
          <a:ln w="15873" cap="rnd">
            <a:solidFill>
              <a:srgbClr val="9D9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u="none" strike="noStrike" kern="1200" cap="none" spc="0" baseline="0" dirty="0">
                <a:solidFill>
                  <a:srgbClr val="996633"/>
                </a:solidFill>
                <a:uFillTx/>
                <a:latin typeface="Times New Roman" pitchFamily="18"/>
                <a:cs typeface="Times New Roman" pitchFamily="18"/>
              </a:rPr>
              <a:t>9 ЛЕТ </a:t>
            </a:r>
            <a:r>
              <a:rPr lang="ru-RU" sz="2000" b="1" i="1" u="none" strike="noStrike" kern="1200" cap="none" spc="0" baseline="0" dirty="0" smtClean="0">
                <a:solidFill>
                  <a:srgbClr val="996633"/>
                </a:solidFill>
                <a:uFillTx/>
                <a:latin typeface="Times New Roman" pitchFamily="18"/>
                <a:cs typeface="Times New Roman" pitchFamily="18"/>
              </a:rPr>
              <a:t>ПИОНЕРВОЖАТАЯ</a:t>
            </a:r>
            <a:endParaRPr lang="ru-RU" sz="2000" b="1" i="1" u="none" strike="noStrike" kern="1200" cap="none" spc="0" baseline="0" dirty="0">
              <a:solidFill>
                <a:srgbClr val="996633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sp>
        <p:nvSpPr>
          <p:cNvPr id="10" name="Овал 10"/>
          <p:cNvSpPr/>
          <p:nvPr/>
        </p:nvSpPr>
        <p:spPr>
          <a:xfrm>
            <a:off x="5979435" y="2414488"/>
            <a:ext cx="4280874" cy="191923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92D050"/>
          </a:solidFill>
          <a:ln w="15873" cap="rnd">
            <a:solidFill>
              <a:srgbClr val="9D9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0" u="none" strike="noStrike" kern="1200" cap="none" spc="0" baseline="0" dirty="0">
                <a:solidFill>
                  <a:srgbClr val="996633"/>
                </a:solidFill>
                <a:uFillTx/>
                <a:latin typeface="Times New Roman" pitchFamily="18"/>
                <a:cs typeface="Times New Roman" pitchFamily="18"/>
              </a:rPr>
              <a:t>20 ЛЕТ </a:t>
            </a:r>
            <a:r>
              <a:rPr lang="ru-RU" sz="2000" b="1" i="0" u="none" strike="noStrike" kern="1200" cap="none" spc="0" baseline="0" dirty="0" smtClean="0">
                <a:solidFill>
                  <a:srgbClr val="996633"/>
                </a:solidFill>
                <a:uFillTx/>
                <a:latin typeface="Times New Roman" pitchFamily="18"/>
                <a:cs typeface="Times New Roman" pitchFamily="18"/>
              </a:rPr>
              <a:t> ПЕДАГОГ - </a:t>
            </a:r>
            <a:r>
              <a:rPr lang="ru-RU" sz="2000" b="1" i="0" u="none" strike="noStrike" kern="1200" cap="none" spc="0" baseline="0" dirty="0">
                <a:solidFill>
                  <a:srgbClr val="996633"/>
                </a:solidFill>
                <a:uFillTx/>
                <a:latin typeface="Times New Roman" pitchFamily="18"/>
                <a:cs typeface="Times New Roman" pitchFamily="18"/>
              </a:rPr>
              <a:t>ОРГАНИЗАТОР</a:t>
            </a:r>
          </a:p>
        </p:txBody>
      </p:sp>
      <p:sp>
        <p:nvSpPr>
          <p:cNvPr id="11" name="Овал 9"/>
          <p:cNvSpPr/>
          <p:nvPr/>
        </p:nvSpPr>
        <p:spPr>
          <a:xfrm>
            <a:off x="3019414" y="3677054"/>
            <a:ext cx="3163000" cy="144246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5873" cap="rnd">
            <a:solidFill>
              <a:srgbClr val="9D9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1" i="0" u="none" strike="noStrike" kern="1200" cap="none" spc="0" baseline="0" dirty="0">
                <a:solidFill>
                  <a:srgbClr val="996633"/>
                </a:solidFill>
                <a:uFillTx/>
                <a:latin typeface="Times New Roman" pitchFamily="18"/>
                <a:cs typeface="Times New Roman" pitchFamily="18"/>
              </a:rPr>
              <a:t>6 ЛЕТ - ЗАМЕСТИТЕЛЬ ДИРЕКТОРА ПО ВОСПИТАТЕЛЬНОЙ РАБОТЕ</a:t>
            </a:r>
          </a:p>
        </p:txBody>
      </p:sp>
    </p:spTree>
    <p:extLst>
      <p:ext uri="{BB962C8B-B14F-4D97-AF65-F5344CB8AC3E}">
        <p14:creationId xmlns:p14="http://schemas.microsoft.com/office/powerpoint/2010/main" val="231836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9" y="-64656"/>
            <a:ext cx="10765980" cy="62623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1709" y="906637"/>
            <a:ext cx="4128655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 хочу сегодня подарить вам </a:t>
            </a: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Сердца своего частицу, </a:t>
            </a: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Теплоту души, свою улыбку, </a:t>
            </a: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Своей жизнью с вами поделиться…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Хочу сегодня вам открыть я ,</a:t>
            </a:r>
            <a:endParaRPr lang="ru-RU" sz="2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Страничку из своей судьбы</a:t>
            </a:r>
            <a:endParaRPr lang="ru-RU" sz="2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Прошу, вас, строго не судить</a:t>
            </a:r>
            <a:endParaRPr lang="ru-RU" sz="2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Мой поэтический дебют мечты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.</a:t>
            </a:r>
            <a:endParaRPr lang="ru-RU" sz="20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83564" y="591127"/>
            <a:ext cx="4267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          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Я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–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скульптор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,</a:t>
            </a:r>
            <a:endParaRPr lang="ru-RU" sz="20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Детских 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душ ваятель!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Могу каждого понять.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как руководитель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 пожалеть и поругать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какой я быть должна?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Быть образцом во всем – 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Интеллигентной, доброй, милой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Уметь понять ребенка в час любой,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Особенно когда беда над головой</a:t>
            </a:r>
          </a:p>
          <a:p>
            <a:pPr lvl="0" defTabSz="100794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Понять обиды, боль чужую</a:t>
            </a:r>
            <a:b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</a:b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Должна  я на защиту встать стеной!</a:t>
            </a:r>
            <a:b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</a:b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Ребенка всякого уметь </a:t>
            </a:r>
            <a:r>
              <a:rPr lang="ru-RU" sz="20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любить…</a:t>
            </a:r>
            <a: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/>
            </a:r>
            <a:br>
              <a:rPr lang="ru-RU" sz="20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</a:br>
            <a:endParaRPr lang="ru-RU" sz="20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737361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71" y="0"/>
            <a:ext cx="10923489" cy="62847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0162" y="729574"/>
            <a:ext cx="426071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u="sng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МОЙ ЖИЗНЕННЫЙ ДЕВИЗ: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«Всегда быть в поиске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открытий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и идей, </a:t>
            </a:r>
            <a:br>
              <a:rPr lang="ru-RU" sz="2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</a:b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смотреть вперед, </a:t>
            </a:r>
            <a:endParaRPr lang="ru-RU" sz="2200" b="1" i="1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чуть-чуть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за горизонт…»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000" b="1" i="1" u="sng" dirty="0" smtClean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u="sng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МОЁ </a:t>
            </a:r>
            <a:r>
              <a:rPr lang="ru-RU" sz="2400" b="1" i="1" u="sng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КРЕДО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Пускай мне не суждено совершить подвиг, но я горжусь тем, что люди доверили мне самое дорогое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- своих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детей!</a:t>
            </a:r>
            <a:endParaRPr lang="ru-RU" sz="2200" dirty="0">
              <a:solidFill>
                <a:srgbClr val="996633"/>
              </a:solidFill>
              <a:latin typeface="Garamond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6245" y="492901"/>
            <a:ext cx="3808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u="sng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МОИ </a:t>
            </a:r>
            <a:r>
              <a:rPr lang="ru-RU" sz="2400" b="1" i="1" u="sng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ЖИЗНЕННЫЕ </a:t>
            </a:r>
            <a:r>
              <a:rPr lang="ru-RU" sz="2400" b="1" i="1" u="sng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ПРИНЦИПЫ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u="sng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52745" y="1533237"/>
            <a:ext cx="42807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Отношусь детям так, как если бы относились ко мне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42182" y="2390055"/>
            <a:ext cx="37973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Позволяю детям учить себя тому, что они знают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52744" y="3361001"/>
            <a:ext cx="436427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buSzPct val="100000"/>
              <a:buFont typeface="Wingdings" pitchFamily="2"/>
              <a:buChar char="v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Стремлюсь понимать детей, такими какие они есть, быть терпеливой к ошибкам и прощать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cs typeface="Times New Roman" pitchFamily="18"/>
              </a:rPr>
              <a:t>их…</a:t>
            </a:r>
            <a:endParaRPr lang="ru-RU" sz="2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425718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1" y="0"/>
            <a:ext cx="10799583" cy="676101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00216" y="1033272"/>
            <a:ext cx="3639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ru-RU" sz="2000" b="1" dirty="0">
                <a:solidFill>
                  <a:srgbClr val="00B050"/>
                </a:solidFill>
                <a:latin typeface="Times New Roman" pitchFamily="18"/>
                <a:cs typeface="Times New Roman" pitchFamily="18"/>
              </a:rPr>
            </a:br>
            <a:endParaRPr lang="ru-RU" sz="2000" b="1" dirty="0">
              <a:solidFill>
                <a:srgbClr val="00B05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68945" y="785091"/>
            <a:ext cx="787058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dirty="0" smtClean="0">
                <a:solidFill>
                  <a:schemeClr val="accent2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                                    </a:t>
            </a:r>
            <a:r>
              <a:rPr lang="ru-RU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НАЧАЛО НАЧАЛ…</a:t>
            </a:r>
            <a:endParaRPr lang="ru-RU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dirty="0">
                <a:solidFill>
                  <a:srgbClr val="00B05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Самый разгар лета, долгожданный отпуск неумолимо подходит к своему завершению.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Вдруг раздаётся телефонный звонок, звонок с работы! </a:t>
            </a:r>
            <a:endParaRPr lang="ru-RU" sz="2200" b="1" i="1" dirty="0" smtClean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Сразу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 голове мелькают мысли,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что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же такое необъяснимое могло случиться. В трубке радостный голос директора, звонит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предложением занять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вакантное,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на тот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момент,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место заместителя директора. </a:t>
            </a:r>
            <a:endParaRPr lang="ru-RU" sz="2200" b="1" i="1" dirty="0">
              <a:solidFill>
                <a:srgbClr val="996633"/>
              </a:solidFill>
              <a:latin typeface="Times New Roman" pitchFamily="18"/>
              <a:cs typeface="Times New Roman" pitchFamily="18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  Я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понимала, что быть заместителем директора очень непросто, нужно много знать, быть в курсе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последних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педагогических тенденций, различных законодательных актов, постоянно быть в ладу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со </a:t>
            </a: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всем коллективом, пользоваться непоколебимым авторитетом, быть требовательной к себе и к окружающим и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200" b="1" i="1" dirty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ещё много, много </a:t>
            </a:r>
            <a:r>
              <a:rPr lang="ru-RU" sz="2200" b="1" i="1" dirty="0" smtClean="0">
                <a:solidFill>
                  <a:srgbClr val="996633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всего…</a:t>
            </a:r>
            <a:endParaRPr lang="ru-RU" sz="2200" b="1" i="1" dirty="0">
              <a:solidFill>
                <a:srgbClr val="996633"/>
              </a:solidFill>
              <a:latin typeface="Times New Roman" pitchFamily="18"/>
              <a:ea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4185382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492</TotalTime>
  <Words>1111</Words>
  <Application>Microsoft Office PowerPoint</Application>
  <PresentationFormat>Широкоэкранный</PresentationFormat>
  <Paragraphs>211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Century Gothic</vt:lpstr>
      <vt:lpstr>Garamond</vt:lpstr>
      <vt:lpstr>Times New Roman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47</cp:revision>
  <dcterms:created xsi:type="dcterms:W3CDTF">2023-02-06T14:16:12Z</dcterms:created>
  <dcterms:modified xsi:type="dcterms:W3CDTF">2023-02-18T06:07:17Z</dcterms:modified>
</cp:coreProperties>
</file>